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4" r:id="rId1"/>
  </p:sldMasterIdLst>
  <p:notesMasterIdLst>
    <p:notesMasterId r:id="rId8"/>
  </p:notesMasterIdLst>
  <p:handoutMasterIdLst>
    <p:handoutMasterId r:id="rId9"/>
  </p:handoutMasterIdLst>
  <p:sldIdLst>
    <p:sldId id="435" r:id="rId2"/>
    <p:sldId id="403" r:id="rId3"/>
    <p:sldId id="437" r:id="rId4"/>
    <p:sldId id="436" r:id="rId5"/>
    <p:sldId id="438" r:id="rId6"/>
    <p:sldId id="439" r:id="rId7"/>
  </p:sldIdLst>
  <p:sldSz cx="9906000" cy="6858000" type="A4"/>
  <p:notesSz cx="6797675" cy="9928225"/>
  <p:custDataLst>
    <p:tags r:id="rId1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0C3F92"/>
    <a:srgbClr val="0B4993"/>
    <a:srgbClr val="CC9900"/>
    <a:srgbClr val="660066"/>
    <a:srgbClr val="333333"/>
    <a:srgbClr val="5F5F5F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3" autoAdjust="0"/>
    <p:restoredTop sz="94245" autoAdjust="0"/>
  </p:normalViewPr>
  <p:slideViewPr>
    <p:cSldViewPr>
      <p:cViewPr varScale="1">
        <p:scale>
          <a:sx n="110" d="100"/>
          <a:sy n="110" d="100"/>
        </p:scale>
        <p:origin x="-1440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dLbl>
              <c:idx val="0"/>
              <c:spPr>
                <a:solidFill>
                  <a:schemeClr val="bg1"/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2</a:t>
                    </a:r>
                    <a:r>
                      <a:rPr lang="ru-RU" smtClean="0"/>
                      <a:t>0</a:t>
                    </a:r>
                    <a:r>
                      <a:rPr lang="en-US" smtClean="0"/>
                      <a:t>,2</a:t>
                    </a:r>
                    <a:endParaRPr lang="en-US" dirty="0"/>
                  </a:p>
                </c:rich>
              </c:tx>
              <c:spPr>
                <a:solidFill>
                  <a:schemeClr val="bg1"/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solidFill>
                  <a:schemeClr val="bg1"/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solidFill>
                  <a:schemeClr val="bg1"/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solidFill>
                  <a:schemeClr val="bg1"/>
                </a:solidFill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1"/>
              </a:solidFill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Лист1!$A$1:$A$5</c:f>
              <c:strCache>
                <c:ptCount val="5"/>
                <c:pt idx="0">
                  <c:v>Алтайский край</c:v>
                </c:pt>
                <c:pt idx="1">
                  <c:v>Омская область</c:v>
                </c:pt>
                <c:pt idx="2">
                  <c:v>Кемеровская область</c:v>
                </c:pt>
                <c:pt idx="3">
                  <c:v>Новосибирская область</c:v>
                </c:pt>
                <c:pt idx="4">
                  <c:v>Томская область</c:v>
                </c:pt>
              </c:strCache>
            </c:strRef>
          </c:cat>
          <c:val>
            <c:numRef>
              <c:f>Лист1!$B$1:$B$5</c:f>
              <c:numCache>
                <c:formatCode>General</c:formatCode>
                <c:ptCount val="5"/>
                <c:pt idx="0">
                  <c:v>30.5</c:v>
                </c:pt>
                <c:pt idx="1">
                  <c:v>25.2</c:v>
                </c:pt>
                <c:pt idx="2">
                  <c:v>1.5</c:v>
                </c:pt>
                <c:pt idx="3">
                  <c:v>5.6</c:v>
                </c:pt>
                <c:pt idx="4">
                  <c:v>4.4000000000000004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07526400"/>
        <c:axId val="33045120"/>
      </c:barChart>
      <c:catAx>
        <c:axId val="107526400"/>
        <c:scaling>
          <c:orientation val="maxMin"/>
        </c:scaling>
        <c:delete val="0"/>
        <c:axPos val="l"/>
        <c:numFmt formatCode="0.00%" sourceLinked="0"/>
        <c:majorTickMark val="none"/>
        <c:minorTickMark val="none"/>
        <c:tickLblPos val="nextTo"/>
        <c:spPr>
          <a:solidFill>
            <a:schemeClr val="bg1"/>
          </a:solidFill>
          <a:ln>
            <a:noFill/>
          </a:ln>
          <a:effectLst>
            <a:outerShdw blurRad="50800" dist="50800" dir="5400000" algn="ctr" rotWithShape="0">
              <a:schemeClr val="bg1"/>
            </a:outerShdw>
            <a:softEdge rad="0"/>
          </a:effectLst>
        </c:spPr>
        <c:crossAx val="33045120"/>
        <c:crosses val="autoZero"/>
        <c:auto val="1"/>
        <c:lblAlgn val="ctr"/>
        <c:lblOffset val="10"/>
        <c:noMultiLvlLbl val="0"/>
      </c:catAx>
      <c:valAx>
        <c:axId val="33045120"/>
        <c:scaling>
          <c:orientation val="minMax"/>
        </c:scaling>
        <c:delete val="1"/>
        <c:axPos val="t"/>
        <c:numFmt formatCode="General" sourceLinked="0"/>
        <c:majorTickMark val="none"/>
        <c:minorTickMark val="none"/>
        <c:tickLblPos val="nextTo"/>
        <c:crossAx val="1075264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09091DC9-20DA-4F5F-8AF0-660CA5BA97CC}" type="datetimeFigureOut">
              <a:rPr lang="ru-RU"/>
              <a:pPr>
                <a:defRPr/>
              </a:pPr>
              <a:t>24.05.2024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AC69847F-BC6D-415A-AB81-28E2AF0142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2539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1" y="0"/>
            <a:ext cx="294322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1276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8FF5D2E2-43B2-4BBD-B40E-45E46A5417D4}" type="datetimeFigureOut">
              <a:rPr lang="ru-RU"/>
              <a:pPr>
                <a:defRPr/>
              </a:pPr>
              <a:t>24.05.2024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2950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7863" y="4714875"/>
            <a:ext cx="54419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1" y="9431338"/>
            <a:ext cx="29432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1276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545" tIns="47773" rIns="95545" bIns="47773" numCol="1" anchor="b" anchorCtr="0" compatLnSpc="1">
            <a:prstTxWarp prst="textNoShape">
              <a:avLst/>
            </a:prstTxWarp>
          </a:bodyPr>
          <a:lstStyle>
            <a:lvl1pPr algn="r" defTabSz="955558">
              <a:defRPr sz="1300" b="0">
                <a:latin typeface="Calibri" pitchFamily="34" charset="0"/>
              </a:defRPr>
            </a:lvl1pPr>
          </a:lstStyle>
          <a:p>
            <a:pPr>
              <a:defRPr/>
            </a:pPr>
            <a:fld id="{5DC1EF62-428B-4A55-8A49-29D4D214BF1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263642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4675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11200" y="742950"/>
            <a:ext cx="5378450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2262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BAABF6D-7A86-42FF-83D8-840815BA6576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082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B2714F-0669-4DB2-A7E0-56399068731E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5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80337" y="274645"/>
            <a:ext cx="2414588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6578" y="274645"/>
            <a:ext cx="70786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CBB8BF-CF05-4A74-BD36-4BE1517A239C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2383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997B5C-845A-406D-80ED-992A5C8FCBF5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5011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7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E01877-BFAF-418E-A64C-8B6931711964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033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36575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48300" y="1600206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8A8BD94-C718-41F8-9D1D-F607E9D46D8D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6320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5094C9-CEF9-49DF-82E4-0A98A8258C20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521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3C5FF3-2838-4CF4-822D-C21C77CDB953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47931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1508579-A3A2-45FB-8F46-0E5AEE329D9F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9161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2" y="273057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49B066-8DC7-4759-946E-168F549BA338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9190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5BEB1C-C462-49FE-A53D-45F6F92DD86D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56893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12FD58-936B-431F-A44E-7D64D21E50B9}" type="datetime1">
              <a:rPr lang="ru-RU" smtClean="0"/>
              <a:t>24.05.2024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7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smtClean="0"/>
              <a:t>Слайд №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7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CF3A0CE-FB47-4628-AF62-2D67A550A453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aphicFrame>
        <p:nvGraphicFramePr>
          <p:cNvPr id="7" name="Объект 6" hidden="1">
            <a:extLst>
              <a:ext uri="{FF2B5EF4-FFF2-40B4-BE49-F238E27FC236}">
                <a16:creationId xmlns:a16="http://schemas.microsoft.com/office/drawing/2014/main" xmlns="" id="{D2188727-96D6-4DD2-BBAA-E46E82FD765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8671284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7" name="Слайд think-cell" r:id="rId16" imgW="443" imgH="443" progId="TCLayout.ActiveDocument.1">
                  <p:embed/>
                </p:oleObj>
              </mc:Choice>
              <mc:Fallback>
                <p:oleObj name="Слайд think-cell" r:id="rId1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Прямоугольник 7" hidden="1">
            <a:extLst>
              <a:ext uri="{FF2B5EF4-FFF2-40B4-BE49-F238E27FC236}">
                <a16:creationId xmlns:a16="http://schemas.microsoft.com/office/drawing/2014/main" xmlns="" id="{0758FAD8-99FF-46E4-8FE2-B6967A8D7C9B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ru-RU" sz="4400" b="0" i="0" baseline="0" dirty="0">
              <a:latin typeface="Calibri" panose="020F0502020204030204" pitchFamily="34" charset="0"/>
              <a:ea typeface="+mj-ea"/>
              <a:cs typeface="+mj-cs"/>
              <a:sym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204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cut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5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7.xml"/><Relationship Id="rId7" Type="http://schemas.openxmlformats.org/officeDocument/2006/relationships/oleObject" Target="../embeddings/oleObject3.bin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jpeg"/><Relationship Id="rId5" Type="http://schemas.openxmlformats.org/officeDocument/2006/relationships/notesSlide" Target="../notesSlides/notesSlide2.xml"/><Relationship Id="rId10" Type="http://schemas.openxmlformats.org/officeDocument/2006/relationships/image" Target="../media/image4.gif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9.xml"/><Relationship Id="rId7" Type="http://schemas.openxmlformats.org/officeDocument/2006/relationships/image" Target="../media/image1.emf"/><Relationship Id="rId2" Type="http://schemas.openxmlformats.org/officeDocument/2006/relationships/tags" Target="../tags/tag8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.bin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9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1.xml"/><Relationship Id="rId7" Type="http://schemas.openxmlformats.org/officeDocument/2006/relationships/oleObject" Target="../embeddings/oleObject6.bin"/><Relationship Id="rId2" Type="http://schemas.openxmlformats.org/officeDocument/2006/relationships/tags" Target="../tags/tag1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jpeg"/><Relationship Id="rId5" Type="http://schemas.openxmlformats.org/officeDocument/2006/relationships/notesSlide" Target="../notesSlides/notesSlide4.xml"/><Relationship Id="rId10" Type="http://schemas.openxmlformats.org/officeDocument/2006/relationships/image" Target="../media/image6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3.xml"/><Relationship Id="rId7" Type="http://schemas.openxmlformats.org/officeDocument/2006/relationships/image" Target="../media/image1.emf"/><Relationship Id="rId2" Type="http://schemas.openxmlformats.org/officeDocument/2006/relationships/tags" Target="../tags/tag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tags" Target="../tags/tag15.xml"/><Relationship Id="rId7" Type="http://schemas.openxmlformats.org/officeDocument/2006/relationships/image" Target="../media/image1.emf"/><Relationship Id="rId2" Type="http://schemas.openxmlformats.org/officeDocument/2006/relationships/tags" Target="../tags/tag14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11" Type="http://schemas.openxmlformats.org/officeDocument/2006/relationships/hyperlink" Target="https://base.garant.ru/12148944/" TargetMode="External"/><Relationship Id="rId5" Type="http://schemas.openxmlformats.org/officeDocument/2006/relationships/notesSlide" Target="../notesSlides/notesSlide6.xml"/><Relationship Id="rId10" Type="http://schemas.openxmlformats.org/officeDocument/2006/relationships/hyperlink" Target="https://base.garant.ru/12148944/5d82adf9f5601a048f10d8bb97ca59b6/#block_1000" TargetMode="External"/><Relationship Id="rId4" Type="http://schemas.openxmlformats.org/officeDocument/2006/relationships/slideLayout" Target="../slideLayouts/slideLayout2.xml"/><Relationship Id="rId9" Type="http://schemas.openxmlformats.org/officeDocument/2006/relationships/hyperlink" Target="https://base.garant.ru/1213829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 hidden="1">
            <a:extLst>
              <a:ext uri="{FF2B5EF4-FFF2-40B4-BE49-F238E27FC236}">
                <a16:creationId xmlns:a16="http://schemas.microsoft.com/office/drawing/2014/main" xmlns="" id="{9FBD7EB6-6836-4930-BBEE-6F52CA87AE74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117770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1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Прямоугольник 2" hidden="1">
            <a:extLst>
              <a:ext uri="{FF2B5EF4-FFF2-40B4-BE49-F238E27FC236}">
                <a16:creationId xmlns:a16="http://schemas.microsoft.com/office/drawing/2014/main" xmlns="" id="{FC32112C-6258-4DAD-963F-B0D13D7ECCB6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1536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79034" y="5301208"/>
            <a:ext cx="9150350" cy="1296144"/>
          </a:xfrm>
        </p:spPr>
        <p:txBody>
          <a:bodyPr>
            <a:noAutofit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Табак Евгений Яковлевич</a:t>
            </a:r>
          </a:p>
          <a:p>
            <a:pPr marL="0" indent="0">
              <a:spcBef>
                <a:spcPct val="0"/>
              </a:spcBef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межрегионального отдела по надзору за подъемными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сооружениями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13" y="1690689"/>
            <a:ext cx="9906000" cy="7143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800" b="0" dirty="0"/>
          </a:p>
        </p:txBody>
      </p:sp>
      <p:pic>
        <p:nvPicPr>
          <p:cNvPr id="15364" name="Picture 41" descr="fsetan_emblema200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257675" y="98661"/>
            <a:ext cx="1412875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5670550" y="567635"/>
            <a:ext cx="396297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lnSpc>
                <a:spcPct val="80000"/>
              </a:lnSpc>
            </a:pPr>
            <a:endParaRPr lang="ru-RU" sz="1600" dirty="0">
              <a:latin typeface="Cambria" pitchFamily="18" charset="0"/>
            </a:endParaRP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Сибирское управление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Федеральной службы по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экологическому, технологическому </a:t>
            </a:r>
          </a:p>
          <a:p>
            <a:pPr lvl="0" algn="r">
              <a:lnSpc>
                <a:spcPct val="80000"/>
              </a:lnSpc>
            </a:pPr>
            <a:r>
              <a:rPr lang="ru-RU" sz="1600" dirty="0">
                <a:latin typeface="Cambria" pitchFamily="18" charset="0"/>
              </a:rPr>
              <a:t>и атомному надзору</a:t>
            </a:r>
          </a:p>
        </p:txBody>
      </p:sp>
      <p:grpSp>
        <p:nvGrpSpPr>
          <p:cNvPr id="10" name="Группа 34"/>
          <p:cNvGrpSpPr/>
          <p:nvPr/>
        </p:nvGrpSpPr>
        <p:grpSpPr>
          <a:xfrm>
            <a:off x="0" y="367094"/>
            <a:ext cx="8915400" cy="403541"/>
            <a:chOff x="35496" y="332656"/>
            <a:chExt cx="9107488" cy="419795"/>
          </a:xfrm>
        </p:grpSpPr>
        <p:sp>
          <p:nvSpPr>
            <p:cNvPr id="14" name="Rectangle 16"/>
            <p:cNvSpPr>
              <a:spLocks noChangeArrowheads="1"/>
            </p:cNvSpPr>
            <p:nvPr/>
          </p:nvSpPr>
          <p:spPr bwMode="auto">
            <a:xfrm>
              <a:off x="35496" y="476672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1F497D">
                    <a:lumMod val="60000"/>
                    <a:lumOff val="40000"/>
                  </a:srgbClr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5" name="Rectangle 16"/>
            <p:cNvSpPr>
              <a:spLocks noChangeArrowheads="1"/>
            </p:cNvSpPr>
            <p:nvPr/>
          </p:nvSpPr>
          <p:spPr bwMode="auto">
            <a:xfrm>
              <a:off x="35496" y="620688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35496" y="332656"/>
              <a:ext cx="9107488" cy="131763"/>
            </a:xfrm>
            <a:prstGeom prst="rect">
              <a:avLst/>
            </a:prstGeom>
            <a:gradFill rotWithShape="0">
              <a:gsLst>
                <a:gs pos="0">
                  <a:sysClr val="window" lastClr="FFFFFF"/>
                </a:gs>
                <a:gs pos="100000">
                  <a:sysClr val="window" lastClr="FFFFFF">
                    <a:alpha val="5000"/>
                  </a:sysClr>
                </a:gs>
              </a:gsLst>
              <a:lin ang="0" scaled="1"/>
            </a:gradFill>
            <a:ln>
              <a:noFill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cs typeface="Arial" pitchFamily="34" charset="0"/>
              </a:endParaRPr>
            </a:p>
          </p:txBody>
        </p:sp>
      </p:grpSp>
      <p:sp>
        <p:nvSpPr>
          <p:cNvPr id="15367" name="Заголовок 1"/>
          <p:cNvSpPr>
            <a:spLocks/>
          </p:cNvSpPr>
          <p:nvPr/>
        </p:nvSpPr>
        <p:spPr bwMode="auto">
          <a:xfrm>
            <a:off x="1" y="770634"/>
            <a:ext cx="3584847" cy="991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>
              <a:lnSpc>
                <a:spcPct val="80000"/>
              </a:lnSpc>
            </a:pPr>
            <a:endParaRPr lang="ru-RU" sz="1800" dirty="0">
              <a:latin typeface="Cambria" pitchFamily="18" charset="0"/>
            </a:endParaRPr>
          </a:p>
          <a:p>
            <a:pPr>
              <a:lnSpc>
                <a:spcPct val="80000"/>
              </a:lnSpc>
            </a:pPr>
            <a:r>
              <a:rPr lang="ru-RU" sz="3200" dirty="0">
                <a:latin typeface="Cambria" pitchFamily="18" charset="0"/>
              </a:rPr>
              <a:t>  РОСТЕХНАДЗОР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64568" y="2204864"/>
            <a:ext cx="8265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chemeClr val="tx1">
                    <a:lumMod val="95000"/>
                  </a:schemeClr>
                </a:solidFill>
                <a:cs typeface="Times New Roman" panose="02020603050405020304" pitchFamily="18" charset="0"/>
              </a:rPr>
              <a:t>О реализации пункта 5.5 статьи 6 Технического регламента Таможенного союза. Безопасность лифтов. ТР ТС 011/2001</a:t>
            </a:r>
            <a:endParaRPr lang="ru-RU" sz="3600" b="1" dirty="0">
              <a:solidFill>
                <a:schemeClr val="tx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90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39" name="Picture 167" descr="C:\Users\od.derksen\Desktop\Рисунок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744" y="2096638"/>
            <a:ext cx="4680173" cy="34205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5707082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5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18" name="Объект 17" hidden="1">
                        <a:extLst>
                          <a:ext uri="{FF2B5EF4-FFF2-40B4-BE49-F238E27FC236}">
                            <a16:creationId xmlns:a16="http://schemas.microsoft.com/office/drawing/2014/main" xmlns="" id="{3E034962-BA4C-41F2-8250-7BFD29424A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2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933364" y="970690"/>
            <a:ext cx="85561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sng" strike="noStrike" kern="0" cap="all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cs typeface="Times New Roman" panose="02020603050405020304" pitchFamily="18" charset="0"/>
              </a:rPr>
              <a:t>О п</a:t>
            </a:r>
            <a:r>
              <a:rPr lang="ru-RU" sz="2000" b="0" u="sng" kern="0" cap="all" dirty="0" err="1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олномочиях</a:t>
            </a:r>
            <a:r>
              <a:rPr lang="ru-RU" sz="2000" b="0" u="sng" kern="0" cap="all" dirty="0" smtClean="0">
                <a:solidFill>
                  <a:sysClr val="windowText" lastClr="000000"/>
                </a:solidFill>
                <a:cs typeface="Times New Roman" panose="02020603050405020304" pitchFamily="18" charset="0"/>
              </a:rPr>
              <a:t>:</a:t>
            </a:r>
            <a:endParaRPr kumimoji="0" lang="ru-RU" sz="2000" b="0" i="0" u="sng" strike="noStrike" kern="0" cap="all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87938" y="1484784"/>
            <a:ext cx="85963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Blip>
                <a:blip r:embed="rId10"/>
              </a:buBlip>
            </a:pPr>
            <a:r>
              <a:rPr lang="ru-RU" sz="2400" b="0" dirty="0" err="1" smtClean="0"/>
              <a:t>Ростехнадзор</a:t>
            </a:r>
            <a:r>
              <a:rPr lang="ru-RU" sz="2400" b="0" dirty="0" smtClean="0"/>
              <a:t> осуществляет контроль и надзор </a:t>
            </a:r>
            <a:r>
              <a:rPr lang="ru-RU" sz="2400" b="0" dirty="0"/>
              <a:t>в области безопасного использования и содержания </a:t>
            </a:r>
            <a:r>
              <a:rPr lang="ru-RU" sz="2400" b="0" dirty="0" smtClean="0"/>
              <a:t>лифтов</a:t>
            </a:r>
            <a:endParaRPr lang="ru-RU" b="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16861" y="5517232"/>
            <a:ext cx="7081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Blip>
                <a:blip r:embed="rId10"/>
              </a:buBlip>
            </a:pPr>
            <a:r>
              <a:rPr lang="ru-RU" sz="2400" b="0" dirty="0"/>
              <a:t>Технический регламент Таможенного союза «Безопасность лифтов» (ТР ТС 011/2011)</a:t>
            </a:r>
          </a:p>
        </p:txBody>
      </p:sp>
    </p:spTree>
    <p:extLst>
      <p:ext uri="{BB962C8B-B14F-4D97-AF65-F5344CB8AC3E}">
        <p14:creationId xmlns:p14="http://schemas.microsoft.com/office/powerpoint/2010/main" val="1821360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74321739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3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3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2752548"/>
              </p:ext>
            </p:extLst>
          </p:nvPr>
        </p:nvGraphicFramePr>
        <p:xfrm>
          <a:off x="1784648" y="1772816"/>
          <a:ext cx="6945188" cy="4562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sp>
        <p:nvSpPr>
          <p:cNvPr id="17" name="Заголовок 1"/>
          <p:cNvSpPr txBox="1">
            <a:spLocks/>
          </p:cNvSpPr>
          <p:nvPr/>
        </p:nvSpPr>
        <p:spPr>
          <a:xfrm>
            <a:off x="1496616" y="614413"/>
            <a:ext cx="813690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400" dirty="0"/>
              <a:t>Процентное соотношение  лифтов, отработавших назначенный срок службы к общему количеству лифтов</a:t>
            </a:r>
          </a:p>
        </p:txBody>
      </p:sp>
    </p:spTree>
    <p:extLst>
      <p:ext uri="{BB962C8B-B14F-4D97-AF65-F5344CB8AC3E}">
        <p14:creationId xmlns:p14="http://schemas.microsoft.com/office/powerpoint/2010/main" val="1069218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C:\Users\od.derksen\Desktop\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32001"/>
            <a:ext cx="5241032" cy="5573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78972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1" name="Слайд think-cell" r:id="rId7" imgW="443" imgH="443" progId="TCLayout.ActiveDocument.1">
                  <p:embed/>
                </p:oleObj>
              </mc:Choice>
              <mc:Fallback>
                <p:oleObj name="Слайд think-cell" r:id="rId7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4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Заголовок 2"/>
          <p:cNvSpPr>
            <a:spLocks noGrp="1"/>
          </p:cNvSpPr>
          <p:nvPr>
            <p:ph type="title"/>
          </p:nvPr>
        </p:nvSpPr>
        <p:spPr>
          <a:xfrm>
            <a:off x="1064568" y="505535"/>
            <a:ext cx="8406061" cy="1143000"/>
          </a:xfrm>
        </p:spPr>
        <p:txBody>
          <a:bodyPr>
            <a:normAutofit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400" cap="all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Протокол совещания в прокуратуре Алтайского края</a:t>
            </a:r>
          </a:p>
        </p:txBody>
      </p:sp>
      <p:pic>
        <p:nvPicPr>
          <p:cNvPr id="59395" name="Picture 3" descr="C:\Users\od.derksen\Desktop\2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056" y="1218250"/>
            <a:ext cx="3974518" cy="5543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200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4103955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9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5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Заголовок 5"/>
          <p:cNvSpPr>
            <a:spLocks noGrp="1"/>
          </p:cNvSpPr>
          <p:nvPr>
            <p:ph type="title"/>
          </p:nvPr>
        </p:nvSpPr>
        <p:spPr>
          <a:xfrm>
            <a:off x="1299467" y="413792"/>
            <a:ext cx="7737029" cy="1143000"/>
          </a:xfrm>
        </p:spPr>
        <p:txBody>
          <a:bodyPr>
            <a:normAutofit/>
          </a:bodyPr>
          <a:lstStyle/>
          <a:p>
            <a:pPr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2400" cap="all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Индикаторы риска</a:t>
            </a:r>
          </a:p>
        </p:txBody>
      </p:sp>
      <p:sp>
        <p:nvSpPr>
          <p:cNvPr id="17" name="Объект 6"/>
          <p:cNvSpPr>
            <a:spLocks noGrp="1"/>
          </p:cNvSpPr>
          <p:nvPr>
            <p:ph sz="half" idx="4294967295"/>
          </p:nvPr>
        </p:nvSpPr>
        <p:spPr>
          <a:xfrm>
            <a:off x="4224376" y="1340768"/>
            <a:ext cx="5553160" cy="540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1. Отсутствие </a:t>
            </a:r>
            <a:r>
              <a:rPr lang="ru-RU" sz="1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сведений о выводе отработавшего назначенный срок службы лифта, подъемной платформы для инвалидов, пассажирского конвейера (движущейся пешеходной дорожки) или эскалатора, за исключением эскалаторов в метрополитенах (далее - опасное техническое устройство здания и сооружения), из эксплуатации (за исключением устройств, установленных в многоквартирных домах), свидетельствующих о прекращении его использования в связи с демонтажем или с целью последующего проведения модернизации, более 30 календарных дней с даты истечения назначенного срока службы соответствующего устройства</a:t>
            </a: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2. Отсутствие в реестре опасных технических устройств здания и сооружения сведений об опасном техническом устройстве здания и сооружения, установленном на объекте капитального строительства, более 20 рабочих дней со дня ввода такого объекта капитального строительства в эксплуатацию</a:t>
            </a:r>
            <a:r>
              <a:rPr lang="ru-RU" sz="14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14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4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3. Отсутствие сведений о выводе отработавшего назначенный срок службы &lt;1&gt; и установленного в многоквартирном доме опасного технического устройства здания и сооружения из эксплуатации, свидетельствующих о прекращении его использования в связи с демонтажем или с целью последующего проведения модернизации, более 30 календарных дней с даты истечения назначенного срока службы соответствующего устройства.</a:t>
            </a:r>
          </a:p>
        </p:txBody>
      </p:sp>
      <p:pic>
        <p:nvPicPr>
          <p:cNvPr id="61444" name="Picture 4" descr="C:\Users\od.derksen\Desktop\3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23" y="1233216"/>
            <a:ext cx="4008353" cy="5572397"/>
          </a:xfrm>
          <a:prstGeom prst="rect">
            <a:avLst/>
          </a:prstGeom>
          <a:noFill/>
          <a:ln w="6350"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63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Объект 17" hidden="1">
            <a:extLst>
              <a:ext uri="{FF2B5EF4-FFF2-40B4-BE49-F238E27FC236}">
                <a16:creationId xmlns:a16="http://schemas.microsoft.com/office/drawing/2014/main" xmlns="" id="{3E034962-BA4C-41F2-8250-7BFD29424ADA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734387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0" name="Слайд think-cell" r:id="rId6" imgW="443" imgH="443" progId="TCLayout.ActiveDocument.1">
                  <p:embed/>
                </p:oleObj>
              </mc:Choice>
              <mc:Fallback>
                <p:oleObj name="Слайд think-cell" r:id="rId6" imgW="443" imgH="44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Прямоугольник 18" hidden="1">
            <a:extLst>
              <a:ext uri="{FF2B5EF4-FFF2-40B4-BE49-F238E27FC236}">
                <a16:creationId xmlns:a16="http://schemas.microsoft.com/office/drawing/2014/main" xmlns="" id="{F5DA54A2-4FA1-4531-8C32-97F3A8068118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280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7" name="Заголовок 3"/>
          <p:cNvGrpSpPr>
            <a:grpSpLocks noGrp="1"/>
          </p:cNvGrpSpPr>
          <p:nvPr/>
        </p:nvGrpSpPr>
        <p:grpSpPr>
          <a:xfrm>
            <a:off x="0" y="82459"/>
            <a:ext cx="8915400" cy="1150757"/>
            <a:chOff x="35496" y="36555"/>
            <a:chExt cx="9107488" cy="1197107"/>
          </a:xfrm>
        </p:grpSpPr>
        <p:grpSp>
          <p:nvGrpSpPr>
            <p:cNvPr id="8" name="Группа 34"/>
            <p:cNvGrpSpPr/>
            <p:nvPr/>
          </p:nvGrpSpPr>
          <p:grpSpPr>
            <a:xfrm>
              <a:off x="35496" y="332656"/>
              <a:ext cx="9107488" cy="419795"/>
              <a:chOff x="35496" y="332656"/>
              <a:chExt cx="9107488" cy="419795"/>
            </a:xfrm>
          </p:grpSpPr>
          <p:sp>
            <p:nvSpPr>
              <p:cNvPr id="12" name="Rectangle 16"/>
              <p:cNvSpPr>
                <a:spLocks noChangeArrowheads="1"/>
              </p:cNvSpPr>
              <p:nvPr/>
            </p:nvSpPr>
            <p:spPr bwMode="auto">
              <a:xfrm>
                <a:off x="35496" y="476672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1F497D">
                      <a:lumMod val="60000"/>
                      <a:lumOff val="40000"/>
                    </a:srgbClr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3" name="Rectangle 16"/>
              <p:cNvSpPr>
                <a:spLocks noChangeArrowheads="1"/>
              </p:cNvSpPr>
              <p:nvPr/>
            </p:nvSpPr>
            <p:spPr bwMode="auto">
              <a:xfrm>
                <a:off x="35496" y="620688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rgbClr val="FF0000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  <p:sp>
            <p:nvSpPr>
              <p:cNvPr id="14" name="Rectangle 16"/>
              <p:cNvSpPr>
                <a:spLocks noChangeArrowheads="1"/>
              </p:cNvSpPr>
              <p:nvPr/>
            </p:nvSpPr>
            <p:spPr bwMode="auto">
              <a:xfrm>
                <a:off x="35496" y="332656"/>
                <a:ext cx="9107488" cy="131763"/>
              </a:xfrm>
              <a:prstGeom prst="rect">
                <a:avLst/>
              </a:prstGeom>
              <a:gradFill rotWithShape="0">
                <a:gsLst>
                  <a:gs pos="0">
                    <a:sysClr val="window" lastClr="FFFFFF"/>
                  </a:gs>
                  <a:gs pos="100000">
                    <a:sysClr val="window" lastClr="FFFFFF">
                      <a:alpha val="5000"/>
                    </a:sysClr>
                  </a:gs>
                </a:gsLst>
                <a:lin ang="0" scaled="1"/>
              </a:gradFill>
              <a:ln>
                <a:noFill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cs typeface="Arial" pitchFamily="34" charset="0"/>
                </a:endParaRPr>
              </a:p>
            </p:txBody>
          </p:sp>
        </p:grpSp>
        <p:grpSp>
          <p:nvGrpSpPr>
            <p:cNvPr id="9" name="Группа 35"/>
            <p:cNvGrpSpPr/>
            <p:nvPr/>
          </p:nvGrpSpPr>
          <p:grpSpPr>
            <a:xfrm>
              <a:off x="35496" y="36555"/>
              <a:ext cx="4315393" cy="1197107"/>
              <a:chOff x="35496" y="36555"/>
              <a:chExt cx="4315393" cy="1197107"/>
            </a:xfrm>
          </p:grpSpPr>
          <p:sp>
            <p:nvSpPr>
              <p:cNvPr id="10" name="Text Box 18"/>
              <p:cNvSpPr txBox="1">
                <a:spLocks noChangeArrowheads="1"/>
              </p:cNvSpPr>
              <p:nvPr/>
            </p:nvSpPr>
            <p:spPr bwMode="auto">
              <a:xfrm>
                <a:off x="35496" y="36555"/>
                <a:ext cx="4315393" cy="35219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600" b="1" i="0" u="none" strike="noStrike" kern="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uLnTx/>
                    <a:uFillTx/>
                    <a:latin typeface="Arial" charset="0"/>
                    <a:cs typeface="Arial" charset="0"/>
                  </a:rPr>
                  <a:t>РОСТЕХНАДЗОР</a:t>
                </a:r>
                <a:endParaRPr kumimoji="0" lang="ru-RU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pic>
            <p:nvPicPr>
              <p:cNvPr id="11" name="Picture 19" descr="fsetan_emblema2007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9908" y="44624"/>
                <a:ext cx="1053053" cy="11890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C98421D8-4A83-4A3A-811B-9E9262F80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1473" y="5949282"/>
            <a:ext cx="600192" cy="365125"/>
          </a:xfrm>
        </p:spPr>
        <p:txBody>
          <a:bodyPr/>
          <a:lstStyle/>
          <a:p>
            <a:pPr algn="ctr">
              <a:defRPr/>
            </a:pPr>
            <a:fld id="{4F814217-A692-4320-9F69-D25E0A5EB74C}" type="slidenum">
              <a:rPr lang="ru-RU" smtClean="0">
                <a:solidFill>
                  <a:schemeClr val="bg1"/>
                </a:solidFill>
              </a:rPr>
              <a:pPr algn="ctr">
                <a:defRPr/>
              </a:pPr>
              <a:t>6</a:t>
            </a:fld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AutoShape 39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41" descr="https://donvesti.ru/wp-content/uploads/2020/09/maxresdefault-1.jpg"/>
          <p:cNvSpPr>
            <a:spLocks noChangeAspect="1" noChangeArrowheads="1"/>
          </p:cNvSpPr>
          <p:nvPr/>
        </p:nvSpPr>
        <p:spPr bwMode="auto">
          <a:xfrm>
            <a:off x="307976" y="7939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Объект 2"/>
          <p:cNvSpPr>
            <a:spLocks noGrp="1"/>
          </p:cNvSpPr>
          <p:nvPr>
            <p:ph sz="half" idx="1"/>
          </p:nvPr>
        </p:nvSpPr>
        <p:spPr>
          <a:xfrm>
            <a:off x="460375" y="1340768"/>
            <a:ext cx="9101137" cy="4925144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endParaRPr lang="ru-RU" sz="4400" dirty="0" smtClean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ru-RU" sz="720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«Владелец объекта»:</a:t>
            </a:r>
            <a:endParaRPr lang="ru-RU" sz="7200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юридическое лицо или индивидуальный предприниматель, владеющие объектом на праве собственности либо ином законном основании и осуществляющие использование и содержание объекта;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отношении объектов в многоквартирном доме - лицо, осуществляющее управление многоквартирным домом в соответствии с </a:t>
            </a:r>
            <a:r>
              <a:rPr lang="ru-RU" sz="7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9"/>
              </a:rPr>
              <a:t>Жилищным кодексом</a:t>
            </a:r>
            <a:r>
              <a:rPr lang="ru-RU" sz="7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Российской Федерации;</a:t>
            </a:r>
          </a:p>
          <a:p>
            <a:pPr marL="0" indent="0">
              <a:lnSpc>
                <a:spcPct val="120000"/>
              </a:lnSpc>
              <a:spcBef>
                <a:spcPct val="0"/>
              </a:spcBef>
              <a:buNone/>
            </a:pPr>
            <a:r>
              <a:rPr lang="ru-RU" sz="7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случае непосредственного управления многоквартирным домом собственниками помещений в таком доме и в случаях, если способ управления многоквартирным домом не выбран или не реализован, - специализированная организация, заключившая договор о содержании и ремонте общего имущества многоквартирного дома в отношении объекта, в соответствии с </a:t>
            </a:r>
            <a:r>
              <a:rPr lang="ru-RU" sz="7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10"/>
              </a:rPr>
              <a:t>Правилами</a:t>
            </a:r>
            <a:r>
              <a:rPr lang="ru-RU" sz="7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содержания общего имущества в многоквартирном доме, утвержденными </a:t>
            </a:r>
            <a:r>
              <a:rPr lang="ru-RU" sz="7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hlinkClick r:id="rId11"/>
              </a:rPr>
              <a:t>постановлением</a:t>
            </a:r>
            <a:r>
              <a:rPr lang="ru-RU" sz="7200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 Правительства Российской Федерации от 13 августа 2006 г. N 491 "Об утверждении Правил содержания общего имущества в многоквартирном доме и Правил изменения размера платы за содержание жилого помещения в случае оказания услуг и выполнения работ по управлению, содержанию и ремонту общего имущества в многоквартирном доме ненадлежащего качества и (или) с перерывами, превышающими установленную продолжительность"</a:t>
            </a:r>
          </a:p>
          <a:p>
            <a:pPr>
              <a:lnSpc>
                <a:spcPct val="120000"/>
              </a:lnSpc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440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vaBoIKoMzT9Wh20k0e2mB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iLqmGzrGkH73bDjSlMOV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Hq9QWiGw25YFCyaQbx4w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22051</TotalTime>
  <Words>329</Words>
  <Application>Microsoft Office PowerPoint</Application>
  <PresentationFormat>Лист A4 (210x297 мм)</PresentationFormat>
  <Paragraphs>41</Paragraphs>
  <Slides>6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Тема Office</vt:lpstr>
      <vt:lpstr>Слайд think-cell</vt:lpstr>
      <vt:lpstr>Презентация PowerPoint</vt:lpstr>
      <vt:lpstr>Презентация PowerPoint</vt:lpstr>
      <vt:lpstr>Презентация PowerPoint</vt:lpstr>
      <vt:lpstr>Протокол совещания в прокуратуре Алтайского края</vt:lpstr>
      <vt:lpstr>Индикаторы риска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A.Tukay</dc:creator>
  <cp:lastModifiedBy>Табак Евгений Яковлевич</cp:lastModifiedBy>
  <cp:revision>1261</cp:revision>
  <cp:lastPrinted>2020-12-16T06:16:08Z</cp:lastPrinted>
  <dcterms:created xsi:type="dcterms:W3CDTF">2012-04-16T06:44:06Z</dcterms:created>
  <dcterms:modified xsi:type="dcterms:W3CDTF">2024-05-24T01:39:05Z</dcterms:modified>
</cp:coreProperties>
</file>